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fntdata" ContentType="application/x-fontdata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1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3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Nunito Semi Bold"/>
      <p:regular r:id="rId21"/>
    </p:embeddedFont>
    <p:embeddedFont>
      <p:font typeface="Nunito Semi Bold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  <p:embeddedFont>
      <p:font typeface="PT Sans"/>
      <p:regular r:id="rId25"/>
    </p:embeddedFont>
    <p:embeddedFont>
      <p:font typeface="PT Sans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1.xml" Id="rId2" /><Relationship Type="http://schemas.openxmlformats.org/officeDocument/2006/relationships/slide" Target="/ppt/slides/slide2.xml" Id="rId3" /><Relationship Type="http://schemas.openxmlformats.org/officeDocument/2006/relationships/slide" Target="/ppt/slides/slide3.xml" Id="rId4" /><Relationship Type="http://schemas.openxmlformats.org/officeDocument/2006/relationships/slide" Target="/ppt/slides/slide4.xml" Id="rId5" /><Relationship Type="http://schemas.openxmlformats.org/officeDocument/2006/relationships/slide" Target="/ppt/slides/slide5.xml" Id="rId6" /><Relationship Type="http://schemas.openxmlformats.org/officeDocument/2006/relationships/slide" Target="/ppt/slides/slide6.xml" Id="rId7" /><Relationship Type="http://schemas.openxmlformats.org/officeDocument/2006/relationships/slide" Target="/ppt/slides/slide7.xml" Id="rId8" /><Relationship Type="http://schemas.openxmlformats.org/officeDocument/2006/relationships/slide" Target="/ppt/slides/slide8.xml" Id="rId9" /><Relationship Type="http://schemas.openxmlformats.org/officeDocument/2006/relationships/slide" Target="/ppt/slides/slide9.xml" Id="rId10" /><Relationship Type="http://schemas.openxmlformats.org/officeDocument/2006/relationships/slide" Target="/ppt/slides/slide10.xml" Id="rId11" /><Relationship Type="http://schemas.openxmlformats.org/officeDocument/2006/relationships/slide" Target="/ppt/slides/slide11.xml" Id="rId12" /><Relationship Type="http://schemas.openxmlformats.org/officeDocument/2006/relationships/slide" Target="/ppt/slides/slide12.xml" Id="rId13" /><Relationship Type="http://schemas.openxmlformats.org/officeDocument/2006/relationships/notesMaster" Target="/ppt/notesMasters/notesMaster1.xml" Id="rId14" /><Relationship Type="http://schemas.openxmlformats.org/officeDocument/2006/relationships/presProps" Target="/ppt/presProps.xml" Id="rId15" /><Relationship Type="http://schemas.openxmlformats.org/officeDocument/2006/relationships/viewProps" Target="/ppt/viewProps.xml" Id="rId16" /><Relationship Type="http://schemas.openxmlformats.org/officeDocument/2006/relationships/theme" Target="/ppt/theme/theme1.xml" Id="rId17" /><Relationship Type="http://schemas.openxmlformats.org/officeDocument/2006/relationships/tableStyles" Target="/ppt/tableStyles.xml" Id="rId18" /><Relationship Type="http://schemas.openxmlformats.org/officeDocument/2006/relationships/font" Target="/ppt/fonts/font1.fntdata" Id="rId19" /><Relationship Type="http://schemas.openxmlformats.org/officeDocument/2006/relationships/font" Target="/ppt/fonts/font2.fntdata" Id="rId20" /><Relationship Type="http://schemas.openxmlformats.org/officeDocument/2006/relationships/font" Target="/ppt/fonts/font3.fntdata" Id="rId21" /><Relationship Type="http://schemas.openxmlformats.org/officeDocument/2006/relationships/font" Target="/ppt/fonts/font4.fntdata" Id="rId22" /><Relationship Type="http://schemas.openxmlformats.org/officeDocument/2006/relationships/font" Target="/ppt/fonts/font5.fntdata" Id="rId23" /><Relationship Type="http://schemas.openxmlformats.org/officeDocument/2006/relationships/font" Target="/ppt/fonts/font6.fntdata" Id="rId24" /><Relationship Type="http://schemas.openxmlformats.org/officeDocument/2006/relationships/font" Target="/ppt/fonts/font7.fntdata" Id="rId25" /><Relationship Type="http://schemas.openxmlformats.org/officeDocument/2006/relationships/font" Target="/ppt/fonts/font8.fntdata" Id="rId26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.xml" Id="rId2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0.xml" Id="rId2" /></Relationships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1.xml" Id="rId2" /></Relationships>
</file>

<file path=ppt/notesSlides/_rels/notesSlide1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2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2.xml" Id="rId2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3.xml" Id="rId2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4.xml" Id="rId2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5.xml" Id="rId2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6.xml" Id="rId2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7.xml" Id="rId2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8.xml" Id="rId2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9.xml" Id="rId2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-1010-1.png" Id="rId1" /><Relationship Type="http://schemas.openxmlformats.org/officeDocument/2006/relationships/image" Target="/ppt/media/image-1010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-1011-1.png" Id="rId1" /><Relationship Type="http://schemas.openxmlformats.org/officeDocument/2006/relationships/image" Target="/ppt/media/image-1011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image" Target="/ppt/media/image-1012-1.png" Id="rId1" /><Relationship Type="http://schemas.openxmlformats.org/officeDocument/2006/relationships/image" Target="/ppt/media/image-1012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13.xml.rels>&#65279;<?xml version="1.0" encoding="utf-8"?><Relationships xmlns="http://schemas.openxmlformats.org/package/2006/relationships"><Relationship Type="http://schemas.openxmlformats.org/officeDocument/2006/relationships/image" Target="/ppt/media/image-1013-1.png" Id="rId1" /><Relationship Type="http://schemas.openxmlformats.org/officeDocument/2006/relationships/image" Target="/ppt/media/image-1013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-1002-1.png" Id="rId1" /><Relationship Type="http://schemas.openxmlformats.org/officeDocument/2006/relationships/image" Target="/ppt/media/image-1002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-1003-1.png" Id="rId1" /><Relationship Type="http://schemas.openxmlformats.org/officeDocument/2006/relationships/image" Target="/ppt/media/image-1003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-1004-1.png" Id="rId1" /><Relationship Type="http://schemas.openxmlformats.org/officeDocument/2006/relationships/image" Target="/ppt/media/image-1004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-1005-1.png" Id="rId1" /><Relationship Type="http://schemas.openxmlformats.org/officeDocument/2006/relationships/image" Target="/ppt/media/image-1005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-1006-1.png" Id="rId1" /><Relationship Type="http://schemas.openxmlformats.org/officeDocument/2006/relationships/image" Target="/ppt/media/image-1006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-1007-1.png" Id="rId1" /><Relationship Type="http://schemas.openxmlformats.org/officeDocument/2006/relationships/image" Target="/ppt/media/image-1007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-1008-1.png" Id="rId1" /><Relationship Type="http://schemas.openxmlformats.org/officeDocument/2006/relationships/image" Target="/ppt/media/image-1008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-1009-1.png" Id="rId1" /><Relationship Type="http://schemas.openxmlformats.org/officeDocument/2006/relationships/image" Target="/ppt/media/image-1009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12.xml" Id="rId12" /><Relationship Type="http://schemas.openxmlformats.org/officeDocument/2006/relationships/slideLayout" Target="/ppt/slideLayouts/slideLayout13.xml" Id="rId13" /><Relationship Type="http://schemas.openxmlformats.org/officeDocument/2006/relationships/theme" Target="/ppt/theme/theme1.xml" Id="rId14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-1-1.png" Id="rId1" /><Relationship Type="http://schemas.openxmlformats.org/officeDocument/2006/relationships/slideLayout" Target="/ppt/slideLayouts/slideLayout2.xml" Id="rId2" /><Relationship Type="http://schemas.openxmlformats.org/officeDocument/2006/relationships/notesSlide" Target="/ppt/notesSlides/notesSlide1.xml" Id="rId3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.xml" Id="rId1" /><Relationship Type="http://schemas.openxmlformats.org/officeDocument/2006/relationships/notesSlide" Target="/ppt/notesSlides/notesSlide10.xml" Id="rId2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-11-1.png" Id="rId1" /><Relationship Type="http://schemas.openxmlformats.org/officeDocument/2006/relationships/image" Target="/ppt/media/image-11-2.png" Id="rId2" /><Relationship Type="http://schemas.openxmlformats.org/officeDocument/2006/relationships/image" Target="/ppt/media/image-11-3.png" Id="rId3" /><Relationship Type="http://schemas.openxmlformats.org/officeDocument/2006/relationships/slideLayout" Target="/ppt/slideLayouts/slideLayout12.xml" Id="rId4" /><Relationship Type="http://schemas.openxmlformats.org/officeDocument/2006/relationships/notesSlide" Target="/ppt/notesSlides/notesSlide11.xml" Id="rId5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-12-1.png" Id="rId1" /><Relationship Type="http://schemas.openxmlformats.org/officeDocument/2006/relationships/slideLayout" Target="/ppt/slideLayouts/slideLayout13.xml" Id="rId2" /><Relationship Type="http://schemas.openxmlformats.org/officeDocument/2006/relationships/notesSlide" Target="/ppt/notesSlides/notesSlide12.xml" Id="rId3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-2-1.png" Id="rId1" /><Relationship Type="http://schemas.openxmlformats.org/officeDocument/2006/relationships/slideLayout" Target="/ppt/slideLayouts/slideLayout3.xml" Id="rId2" /><Relationship Type="http://schemas.openxmlformats.org/officeDocument/2006/relationships/notesSlide" Target="/ppt/notesSlides/notesSlide2.xml" Id="rId3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-3-1.png" Id="rId1" /><Relationship Type="http://schemas.openxmlformats.org/officeDocument/2006/relationships/slideLayout" Target="/ppt/slideLayouts/slideLayout4.xml" Id="rId2" /><Relationship Type="http://schemas.openxmlformats.org/officeDocument/2006/relationships/notesSlide" Target="/ppt/notesSlides/notesSlide3.xml" Id="rId3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notesSlide" Target="/ppt/notesSlides/notesSlide4.xml" Id="rId2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-5-1.png" Id="rId1" /><Relationship Type="http://schemas.openxmlformats.org/officeDocument/2006/relationships/image" Target="/ppt/media/image-5-2.png" Id="rId2" /><Relationship Type="http://schemas.openxmlformats.org/officeDocument/2006/relationships/image" Target="/ppt/media/image-5-3.png" Id="rId3" /><Relationship Type="http://schemas.openxmlformats.org/officeDocument/2006/relationships/image" Target="/ppt/media/image-5-4.png" Id="rId4" /><Relationship Type="http://schemas.openxmlformats.org/officeDocument/2006/relationships/image" Target="/ppt/media/image-5-5.png" Id="rId5" /><Relationship Type="http://schemas.openxmlformats.org/officeDocument/2006/relationships/slideLayout" Target="/ppt/slideLayouts/slideLayout6.xml" Id="rId6" /><Relationship Type="http://schemas.openxmlformats.org/officeDocument/2006/relationships/notesSlide" Target="/ppt/notesSlides/notesSlide5.xml" Id="rId7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-6-1.png" Id="rId1" /><Relationship Type="http://schemas.openxmlformats.org/officeDocument/2006/relationships/image" Target="/ppt/media/image-6-2.png" Id="rId2" /><Relationship Type="http://schemas.openxmlformats.org/officeDocument/2006/relationships/image" Target="/ppt/media/image-6-3.png" Id="rId3" /><Relationship Type="http://schemas.openxmlformats.org/officeDocument/2006/relationships/slideLayout" Target="/ppt/slideLayouts/slideLayout7.xml" Id="rId4" /><Relationship Type="http://schemas.openxmlformats.org/officeDocument/2006/relationships/notesSlide" Target="/ppt/notesSlides/notesSlide6.xml" Id="rId5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-7-1.png" Id="rId1" /><Relationship Type="http://schemas.openxmlformats.org/officeDocument/2006/relationships/slideLayout" Target="/ppt/slideLayouts/slideLayout8.xml" Id="rId2" /><Relationship Type="http://schemas.openxmlformats.org/officeDocument/2006/relationships/notesSlide" Target="/ppt/notesSlides/notesSlide7.xml" Id="rId3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-8-1.png" Id="rId1" /><Relationship Type="http://schemas.openxmlformats.org/officeDocument/2006/relationships/image" Target="/ppt/media/image-8-2.png" Id="rId2" /><Relationship Type="http://schemas.openxmlformats.org/officeDocument/2006/relationships/image" Target="/ppt/media/image-8-3.png" Id="rId3" /><Relationship Type="http://schemas.openxmlformats.org/officeDocument/2006/relationships/image" Target="/ppt/media/image-8-4.png" Id="rId4" /><Relationship Type="http://schemas.openxmlformats.org/officeDocument/2006/relationships/image" Target="/ppt/media/image-8-5.png" Id="rId5" /><Relationship Type="http://schemas.openxmlformats.org/officeDocument/2006/relationships/image" Target="/ppt/media/image-8-6.png" Id="rId6" /><Relationship Type="http://schemas.openxmlformats.org/officeDocument/2006/relationships/image" Target="/ppt/media/image-8-7.png" Id="rId7" /><Relationship Type="http://schemas.openxmlformats.org/officeDocument/2006/relationships/image" Target="/ppt/media/image-8-8.png" Id="rId8" /><Relationship Type="http://schemas.openxmlformats.org/officeDocument/2006/relationships/slideLayout" Target="/ppt/slideLayouts/slideLayout9.xml" Id="rId9" /><Relationship Type="http://schemas.openxmlformats.org/officeDocument/2006/relationships/notesSlide" Target="/ppt/notesSlides/notesSlide8.xml" Id="rId10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-9-1.png" Id="rId1" /><Relationship Type="http://schemas.openxmlformats.org/officeDocument/2006/relationships/slideLayout" Target="/ppt/slideLayouts/slideLayout10.xml" Id="rId2" /><Relationship Type="http://schemas.openxmlformats.org/officeDocument/2006/relationships/notesSlide" Target="/ppt/notesSlides/notesSlide9.xml" Id="rId3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AI-Powered Healthcare Assistant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Transforming preliminary health assessment through intelligent symptom analysis and evidence-based medicine recommendations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1045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Next Steps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993225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369582"/>
            <a:ext cx="6357818" cy="30480"/>
          </a:xfrm>
          <a:prstGeom prst="rect">
            <a:avLst/>
          </a:prstGeom>
          <a:solidFill>
            <a:srgbClr val="F2B42D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25502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Pilot Development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045738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Build MVP with core symptom analysis and medicine recommendation features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434858" y="1993225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4858" y="2369582"/>
            <a:ext cx="6357818" cy="30480"/>
          </a:xfrm>
          <a:prstGeom prst="rect">
            <a:avLst/>
          </a:prstGeom>
          <a:solidFill>
            <a:srgbClr val="D7425E"/>
          </a:solidFill>
          <a:ln/>
        </p:spPr>
      </p:sp>
      <p:sp>
        <p:nvSpPr>
          <p:cNvPr id="9" name="Text 7"/>
          <p:cNvSpPr/>
          <p:nvPr/>
        </p:nvSpPr>
        <p:spPr>
          <a:xfrm>
            <a:off x="7434858" y="25502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Clinical Validation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34858" y="3045738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Partner with healthcare professionals to validate accuracy and safety protocols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4230529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4606885"/>
            <a:ext cx="6357818" cy="30480"/>
          </a:xfrm>
          <a:prstGeom prst="rect">
            <a:avLst/>
          </a:prstGeom>
          <a:solidFill>
            <a:srgbClr val="DD785E"/>
          </a:solidFill>
          <a:ln/>
        </p:spPr>
      </p:sp>
      <p:sp>
        <p:nvSpPr>
          <p:cNvPr id="13" name="Text 11"/>
          <p:cNvSpPr/>
          <p:nvPr/>
        </p:nvSpPr>
        <p:spPr>
          <a:xfrm>
            <a:off x="837724" y="4787503"/>
            <a:ext cx="299454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Regulatory Compliance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37724" y="5283041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 adherence to healthcare regulations and data protection standards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434858" y="4230529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434858" y="4606885"/>
            <a:ext cx="6357818" cy="30480"/>
          </a:xfrm>
          <a:prstGeom prst="rect">
            <a:avLst/>
          </a:prstGeom>
          <a:solidFill>
            <a:srgbClr val="48A8E2"/>
          </a:solidFill>
          <a:ln/>
        </p:spPr>
      </p:sp>
      <p:sp>
        <p:nvSpPr>
          <p:cNvPr id="17" name="Text 15"/>
          <p:cNvSpPr/>
          <p:nvPr/>
        </p:nvSpPr>
        <p:spPr>
          <a:xfrm>
            <a:off x="7434858" y="47875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Market Launch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34858" y="5283041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Deploy with key healthcare partners and begin scaling across TCS client base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1196697" y="6766917"/>
            <a:ext cx="12595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Transforming healthcare accessibility through responsible AI innovation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837724" y="6497717"/>
            <a:ext cx="30480" cy="921425"/>
          </a:xfrm>
          <a:prstGeom prst="rect">
            <a:avLst/>
          </a:prstGeom>
          <a:solidFill>
            <a:srgbClr val="F2B42D"/>
          </a:solidFill>
          <a:ln/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002" y="614482"/>
            <a:ext cx="5433298" cy="657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Prototype Screenshots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9623" y="1862495"/>
            <a:ext cx="6436281" cy="268128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616" y="1862495"/>
            <a:ext cx="6436281" cy="268128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3" y="4722495"/>
            <a:ext cx="13051155" cy="26812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6562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12861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Thank you for your time and attention today.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78083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 welcome your questions and look forward to a productive discussion.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4138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Healthcare Access Challenge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5477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Immediate Barriers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138970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Limited access to healthcare professionals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988719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Long waiting times for appointments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838468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Rural and underserved areas face greater challenges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4871561" y="35477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Patient Impact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71561" y="4138970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Anxiety from unknown symptoms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71561" y="4988719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Delayed medical intervention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4871561" y="5455444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Unnecessary emergency visits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8072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Market Opportunity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163372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£180B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837724" y="4252317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Global Digital Health Market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5099804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Projected value by 2025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3426976" y="3163372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67%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3426976" y="4252317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Patient Preference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26976" y="5099804"/>
            <a:ext cx="22900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Want digital health tools for initial assessment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016228" y="3163372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40%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6016228" y="4252317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Reduction Potential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16228" y="5099804"/>
            <a:ext cx="22900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Decrease in unnecessary clinical visits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17821"/>
            <a:ext cx="65879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Our AI Solution Overview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800588"/>
            <a:ext cx="6357818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99899" y="30627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Symptom Analysis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99899" y="3558302"/>
            <a:ext cx="58334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Machine learning algorithms process user-reported symptoms with clinical accuracy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7434858" y="2800588"/>
            <a:ext cx="6357818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97033" y="30627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Disease Prediction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97033" y="3558302"/>
            <a:ext cx="58334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Evidence-based predictions using comprehensive medical databases and pattern recognition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37724" y="4825841"/>
            <a:ext cx="6357818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99899" y="5088017"/>
            <a:ext cx="359092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Medicine Recommendations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99899" y="5583555"/>
            <a:ext cx="58334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Safe, over-the-counter options with clear dosage guidelines and contraindications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434858" y="4825841"/>
            <a:ext cx="6357818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97033" y="5088017"/>
            <a:ext cx="28507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Professional Guidance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97033" y="5583555"/>
            <a:ext cx="58334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Always directs users to qualified healthcare professionals for proper diagnosis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833" y="876657"/>
            <a:ext cx="5128974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How It Works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33" y="1844754"/>
            <a:ext cx="1089898" cy="13079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70616" y="2062639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Symptom Input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70616" y="2513886"/>
            <a:ext cx="6310551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 describes symptoms through intuitive interface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33" y="3152656"/>
            <a:ext cx="1089898" cy="15844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70616" y="3370540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Analysis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70616" y="3821787"/>
            <a:ext cx="6310551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Machine learning algorithms process data against medical knowledge base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33" y="4737140"/>
            <a:ext cx="1089898" cy="13079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70616" y="4955024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Predictions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70616" y="5406271"/>
            <a:ext cx="6310551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System provides probable conditions with confidence levels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33" y="6045041"/>
            <a:ext cx="1089898" cy="130790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70616" y="6262926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Recommendations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2070616" y="6714173"/>
            <a:ext cx="6310551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Safe medication options with professional consultation advice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6928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Benefits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052048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3949660"/>
            <a:ext cx="302216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Immediate Accessibility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445198"/>
            <a:ext cx="411884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24/7 availability reduces anxiety and provides instant preliminary guidance, particularly valuable during out-of-hours periods when medical professionals aren't readily available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76" y="3052048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39496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Cost Efficiency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5776" y="4445198"/>
            <a:ext cx="411884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Reduces unnecessary clinical visits whilst ensuring appropriate cases receive professional attention, optimising healthcare resource allocation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828" y="3052048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39496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Safety First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3828" y="4445198"/>
            <a:ext cx="41188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Built-in safeguards ensure responsible use with mandatory professional consultation recommendations for all significant health concerns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67220"/>
            <a:ext cx="598991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Business Opportunities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8695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Healthcare Providers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460790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Hospitals and clinic networks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3927515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Telehealth platforms integration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4777264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Corporate wellness programmes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4871561" y="28695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Insurance &amp; Pharma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71561" y="3460790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Health insurance companies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71561" y="3927515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Pharmaceutical partnerships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4871561" y="4394240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Employee health benefits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37724" y="589621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TCS can integrate this solution into existing healthcare portfolios, creating new revenue streams whilst strengthening client relationships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678787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Scalability &amp; Global Reach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11762" y="2852023"/>
            <a:ext cx="297739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Geographic Adaptation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Localised datasets for different regions and demographics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966" y="3360182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852023"/>
            <a:ext cx="31620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Multi-Language Support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Expandable to support multiple languages and cultural contexts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175" y="3360182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Cloud Infrastructure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Scalable deployment for millions of users across regions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175" y="5604391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72972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IoT Integration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Compatible with wearables and health tracking devices</a:t>
            </a:r>
            <a:endParaRPr lang="en-US" sz="18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3966" y="5604391"/>
            <a:ext cx="358140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025" y="782836"/>
            <a:ext cx="5204222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Risk Management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74025" y="1764983"/>
            <a:ext cx="3687366" cy="2730341"/>
          </a:xfrm>
          <a:prstGeom prst="roundRect">
            <a:avLst>
              <a:gd name="adj" fmla="val 5358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F2B42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3545" y="1764983"/>
            <a:ext cx="121920" cy="2730341"/>
          </a:xfrm>
          <a:prstGeom prst="roundRect">
            <a:avLst>
              <a:gd name="adj" fmla="val 272126"/>
            </a:avLst>
          </a:prstGeom>
          <a:solidFill>
            <a:srgbClr val="F2B42D"/>
          </a:solidFill>
          <a:ln/>
        </p:spPr>
      </p:sp>
      <p:sp>
        <p:nvSpPr>
          <p:cNvPr id="6" name="Text 3"/>
          <p:cNvSpPr/>
          <p:nvPr/>
        </p:nvSpPr>
        <p:spPr>
          <a:xfrm>
            <a:off x="1117044" y="2016562"/>
            <a:ext cx="2602111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Prediction Accuracy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117044" y="2474476"/>
            <a:ext cx="3092768" cy="1769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Continuous model refinement with medical expert validation ensures reliable results whilst clearly communicating confidence levels to users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2490" y="1764983"/>
            <a:ext cx="3687485" cy="2730341"/>
          </a:xfrm>
          <a:prstGeom prst="roundRect">
            <a:avLst>
              <a:gd name="adj" fmla="val 5358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7425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2010" y="1764983"/>
            <a:ext cx="121920" cy="2730341"/>
          </a:xfrm>
          <a:prstGeom prst="roundRect">
            <a:avLst>
              <a:gd name="adj" fmla="val 272126"/>
            </a:avLst>
          </a:prstGeom>
          <a:solidFill>
            <a:srgbClr val="D7425E"/>
          </a:solidFill>
          <a:ln/>
        </p:spPr>
      </p:sp>
      <p:sp>
        <p:nvSpPr>
          <p:cNvPr id="10" name="Text 7"/>
          <p:cNvSpPr/>
          <p:nvPr/>
        </p:nvSpPr>
        <p:spPr>
          <a:xfrm>
            <a:off x="5025509" y="2016562"/>
            <a:ext cx="2602111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Behaviour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025509" y="2474476"/>
            <a:ext cx="3092887" cy="1769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Built-in safeguards prevent over-reliance through mandatory professional consultation prompts for all significant health concerns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74025" y="4716423"/>
            <a:ext cx="3687366" cy="2730341"/>
          </a:xfrm>
          <a:prstGeom prst="roundRect">
            <a:avLst>
              <a:gd name="adj" fmla="val 5358"/>
            </a:avLst>
          </a:prstGeom>
          <a:solidFill>
            <a:srgbClr val="00002E">
              <a:alpha val="75000"/>
            </a:srgbClr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43545" y="4716423"/>
            <a:ext cx="121920" cy="2730341"/>
          </a:xfrm>
          <a:prstGeom prst="roundRect">
            <a:avLst>
              <a:gd name="adj" fmla="val 272126"/>
            </a:avLst>
          </a:prstGeom>
          <a:solidFill>
            <a:srgbClr val="DD785E"/>
          </a:solidFill>
          <a:ln/>
        </p:spPr>
      </p:sp>
      <p:sp>
        <p:nvSpPr>
          <p:cNvPr id="14" name="Text 11"/>
          <p:cNvSpPr/>
          <p:nvPr/>
        </p:nvSpPr>
        <p:spPr>
          <a:xfrm>
            <a:off x="1117044" y="4968002"/>
            <a:ext cx="2602111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Quality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117044" y="5425916"/>
            <a:ext cx="3092768" cy="1769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Diverse, balanced datasets prevent algorithmic bias whilst ensuring representative coverage across demographics and conditions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2025-09-25T17:11:31Z</dcterms:created>
  <dcterms:modified xsi:type="dcterms:W3CDTF">2025-09-25T17:11:31Z</dcterms:modified>
</cp:coreProperties>
</file>